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>
        <p:scale>
          <a:sx n="75" d="100"/>
          <a:sy n="75" d="100"/>
        </p:scale>
        <p:origin x="190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C135B-FF2D-4EF1-B47C-54DC4308394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815F1-BE2C-44E5-89F2-65D5A64B48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7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54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46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3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45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3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15F1-BE2C-44E5-89F2-65D5A64B489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52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EC3EA-A5FF-46BF-B6B1-ACF32D257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5D1D-B698-43F4-B97D-E396FEB3E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8A45B-3CD3-4430-9435-FAF3E2EA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FE551A-8CB8-4009-8910-4816C45F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396C35-9140-4B44-BE14-D59EA993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13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B8F16-D9D5-41DC-B9E9-F3CED8A3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D0BF4E-E468-4965-94A3-61499015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B0E713-2C69-44AB-9509-201D80723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4EEEA3-C1C0-4393-BBD1-4957D3F6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67101-1862-41C1-AF1F-522F71CA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3CE937F-33F6-4759-AB44-372A9F79A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6A789D-C3E0-4FAD-980C-B1670B31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9569B6-9256-4AAB-986B-F86DB4A7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0AACF7-A581-48B1-BAF1-1D59B896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18EFAA-EF79-4BA8-B7EC-89BEAE3B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6B93A-BA06-402D-93BC-1920006E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F8D2F5-14DD-465B-8B8F-AA8FCC44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95D229-28E4-4A09-AC8A-9D7ED9A9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6A56E5-5AFA-4FFA-A671-93CD053B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DDB790-E36C-4BD6-905A-77521B44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45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DDF20-C83F-447F-93A3-A4710F76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58D32-EC0B-4B78-A889-E8E96221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420C57-BD66-4D81-AC0E-FD70CB0A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B1CE3F-D9B4-4C90-BA7F-75401807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F87FF8-13B4-4809-8BD4-8F81670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50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112A4-34C5-41D8-A991-5CFCB99C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A0984-9F65-4445-8565-C7D60B829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27D3C-5F96-4B69-A460-8C49BBE3C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59CD77-BC27-4475-AA32-E4E13637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CD2176-03DF-45D5-8C8B-95E73417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6BE40-E3EF-4EE1-A780-F4106121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66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B678F-4387-47B6-96A8-D3DA9485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D8CE14-3F16-4485-AFB4-E6A397527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B0637A-3BDD-4A30-AC88-860DB35AB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B4F814-F2DD-454D-81BE-B4EF631AB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F19B11-D5D7-4ED4-954F-6DB179494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535A921-EED4-4841-8690-7A5BB195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051A2C-FA3E-40FE-9288-E711A703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68F1C0-5CC5-41B5-9570-109AF80F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46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A3B6C3-162B-4CE1-B6F2-A7A06EC0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D1C0A0-0BED-46A4-8BCD-99A34D65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ADC693-A4BE-4513-BC85-8B5F0C9A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DCB390-C96E-42B5-95F6-1663F4B0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91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97D5CC-F84A-48F2-B33A-896FD9E9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5A56A3-2B1C-493B-961F-C6E6D289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8D5864-2E6E-4981-805E-614E75A4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38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8614B-C254-492C-9570-2FD4202D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DA6E0-CF61-41B5-975B-13BA9FA7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2642D1-A6F9-416F-ABE2-020A139AA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82C0A-0574-4C81-A0DC-5617880F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83BAAE-346C-4B44-9EEC-188FC5DD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8C7414-AC8A-4D7B-82D5-D5EB7C9C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63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3B244-F60F-4FB2-A724-148CBAD1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3C5729-0EC0-4464-A828-76211FDD0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CE8648-9D8B-4775-B3AB-CF92453B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32B26E-7F8F-4F8C-9E21-DF60E00D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8E8B8F-D937-4E51-A0C0-D23FA5C7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6F0375-6760-45A1-AD58-0CBAAE9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90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FA615-E757-4543-991F-CABEADDA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FE958E-CD1F-42E3-95BE-C58DDF676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4F3AEC-8A38-49E4-8A0F-C1277F849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31F5E-EE5D-4234-8AFA-B2AD98BA6A99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23E9D-9F66-4605-B3AB-2F4FF3CB1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FFBC8F-400B-46E9-810A-90731010B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2B8B1-A7EE-4913-BC4F-3C1B5E9F4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53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35153-95E5-480D-8839-87F121D58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CBE0E-7FC2-49BB-AAB7-8FE257C22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024740"/>
            <a:ext cx="12192000" cy="74271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</a:pPr>
            <a:br>
              <a:rPr lang="en-US" sz="96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54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ИНДИВИДУАЛЬНЫЙ ПРОЕКТ</a:t>
            </a:r>
            <a:br>
              <a:rPr lang="ru-RU" sz="66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96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br>
              <a:rPr lang="en-US" sz="4000" b="1" dirty="0">
                <a:solidFill>
                  <a:srgbClr val="000000"/>
                </a:solidFill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6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«Проектирование </a:t>
            </a:r>
            <a:r>
              <a:rPr lang="ru-RU" sz="6600" b="1" dirty="0">
                <a:solidFill>
                  <a:srgbClr val="000000"/>
                </a:solidFill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6600" b="1" dirty="0">
                <a:solidFill>
                  <a:srgbClr val="000000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разработка веб-сайта»</a:t>
            </a:r>
            <a:br>
              <a:rPr lang="ru-RU" sz="6600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6600" dirty="0">
              <a:latin typeface="Bankir-Retro" panose="02000606050000020004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34DE07-5A1F-44E7-B46E-625999D21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21749"/>
            <a:ext cx="6096002" cy="2595074"/>
          </a:xfrm>
        </p:spPr>
        <p:txBody>
          <a:bodyPr>
            <a:normAutofit/>
          </a:bodyPr>
          <a:lstStyle/>
          <a:p>
            <a:pPr indent="450215" algn="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  <a:endParaRPr lang="ru-RU" dirty="0">
              <a:solidFill>
                <a:srgbClr val="181818"/>
              </a:solidFill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ученик 9 класса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Михайлов Андрей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учитель математики, физики и информатики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Григорова Надежда Ивановна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ru-RU" sz="1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4403F1-8DCD-455E-947E-3DA033064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924" y="3323638"/>
            <a:ext cx="7155805" cy="4019550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E8402EC-3AAA-42D8-AFE8-9A4BD7D37D8B}"/>
              </a:ext>
            </a:extLst>
          </p:cNvPr>
          <p:cNvSpPr txBox="1">
            <a:spLocks/>
          </p:cNvSpPr>
          <p:nvPr/>
        </p:nvSpPr>
        <p:spPr>
          <a:xfrm>
            <a:off x="0" y="6270170"/>
            <a:ext cx="12192000" cy="587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215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solidFill>
                  <a:srgbClr val="181818"/>
                </a:solidFill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Губкин 2024</a:t>
            </a:r>
            <a:endParaRPr lang="ru-RU" dirty="0"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9503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ВЫБОР ИНСТРУМЕНТОВ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0" y="6516956"/>
            <a:ext cx="12192000" cy="5053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111111"/>
                </a:solidFill>
                <a:latin typeface="Bankir-Retro" panose="02000606050000020004" pitchFamily="2" charset="0"/>
              </a:rPr>
              <a:t>*</a:t>
            </a:r>
            <a:r>
              <a:rPr lang="ru-RU" sz="2000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Git</a:t>
            </a:r>
            <a:r>
              <a:rPr lang="en-US" sz="2000" dirty="0">
                <a:solidFill>
                  <a:srgbClr val="111111"/>
                </a:solidFill>
                <a:latin typeface="Bankir-Retro" panose="02000606050000020004" pitchFamily="2" charset="0"/>
              </a:rPr>
              <a:t> – </a:t>
            </a:r>
            <a:r>
              <a:rPr lang="ru-RU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Система контроля версий для отслеживания изменений в коде и сотрудничества с другими разработчиками.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381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590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27429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2CC0EE-CA94-48D4-B703-C91F09BBD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68" y="3721939"/>
            <a:ext cx="2160000" cy="21781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665E0AE-476B-4DF4-80EE-D7D82596A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68" y="1207459"/>
            <a:ext cx="2160000" cy="21210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21A3291-F6A4-493C-B0D3-7B37D62B5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32" y="3764602"/>
            <a:ext cx="2160000" cy="216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96853AB-F4D5-4B99-944F-1D6142EBC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3" y="1168478"/>
            <a:ext cx="2160000" cy="216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1644DB7-9630-4571-8294-2DABB3FC1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32" y="1168478"/>
            <a:ext cx="2160000" cy="2160000"/>
          </a:xfrm>
          <a:prstGeom prst="rect">
            <a:avLst/>
          </a:prstGeom>
        </p:spPr>
      </p:pic>
      <p:sp>
        <p:nvSpPr>
          <p:cNvPr id="27" name="Объект 2">
            <a:extLst>
              <a:ext uri="{FF2B5EF4-FFF2-40B4-BE49-F238E27FC236}">
                <a16:creationId xmlns:a16="http://schemas.microsoft.com/office/drawing/2014/main" id="{BE397E03-22C7-4F56-8C84-1BB98D9F6325}"/>
              </a:ext>
            </a:extLst>
          </p:cNvPr>
          <p:cNvSpPr txBox="1">
            <a:spLocks/>
          </p:cNvSpPr>
          <p:nvPr/>
        </p:nvSpPr>
        <p:spPr>
          <a:xfrm>
            <a:off x="0" y="5837040"/>
            <a:ext cx="4517236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Microsoft Edge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Современный, разработчик-ориентированный)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141E832-7C83-4218-BE88-42A7945F8ABD}"/>
              </a:ext>
            </a:extLst>
          </p:cNvPr>
          <p:cNvSpPr txBox="1">
            <a:spLocks/>
          </p:cNvSpPr>
          <p:nvPr/>
        </p:nvSpPr>
        <p:spPr>
          <a:xfrm>
            <a:off x="4658585" y="5809046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111111"/>
                </a:solidFill>
                <a:latin typeface="Bankir-Retro" panose="02000606050000020004" pitchFamily="2" charset="0"/>
              </a:rPr>
              <a:t>YANDEX</a:t>
            </a:r>
            <a:endParaRPr lang="ru-RU" sz="2000" dirty="0">
              <a:solidFill>
                <a:srgbClr val="111111"/>
              </a:solidFill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Быстрый, безопасный)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57DEC8C7-3FDC-4C1A-A3DA-A30A278E34CC}"/>
              </a:ext>
            </a:extLst>
          </p:cNvPr>
          <p:cNvSpPr txBox="1">
            <a:spLocks/>
          </p:cNvSpPr>
          <p:nvPr/>
        </p:nvSpPr>
        <p:spPr>
          <a:xfrm>
            <a:off x="7725748" y="5816836"/>
            <a:ext cx="4466252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Mozilla Firefox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Открытый исходный код, развитые инструменты)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8E9B8BE7-AB46-4E44-9E51-7D3E74C4BB1E}"/>
              </a:ext>
            </a:extLst>
          </p:cNvPr>
          <p:cNvSpPr txBox="1">
            <a:spLocks/>
          </p:cNvSpPr>
          <p:nvPr/>
        </p:nvSpPr>
        <p:spPr>
          <a:xfrm>
            <a:off x="541176" y="3237804"/>
            <a:ext cx="3461568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Visual Studio Code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Бесплатный, многофункциональный</a:t>
            </a: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2346C5D7-3D06-446A-9EA6-A0E7A1F87756}"/>
              </a:ext>
            </a:extLst>
          </p:cNvPr>
          <p:cNvSpPr txBox="1">
            <a:spLocks/>
          </p:cNvSpPr>
          <p:nvPr/>
        </p:nvSpPr>
        <p:spPr>
          <a:xfrm>
            <a:off x="4658585" y="3163155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Sublime Text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Быстрый, </a:t>
            </a:r>
            <a:r>
              <a:rPr lang="ru-RU" sz="1600" dirty="0" err="1">
                <a:latin typeface="Bankir-Retro" panose="02000606050000020004" pitchFamily="2" charset="0"/>
              </a:rPr>
              <a:t>многопанельный</a:t>
            </a: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6B6F9137-B6D5-4C6D-91A3-8FE71D5B4D58}"/>
              </a:ext>
            </a:extLst>
          </p:cNvPr>
          <p:cNvSpPr txBox="1">
            <a:spLocks/>
          </p:cNvSpPr>
          <p:nvPr/>
        </p:nvSpPr>
        <p:spPr>
          <a:xfrm>
            <a:off x="8362904" y="3187829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Atom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111111"/>
                </a:solidFill>
                <a:latin typeface="Bankir-Retro" panose="02000606050000020004" pitchFamily="2" charset="0"/>
              </a:rPr>
              <a:t>(</a:t>
            </a:r>
            <a:r>
              <a:rPr lang="ru-RU" sz="1600" dirty="0">
                <a:latin typeface="Bankir-Retro" panose="02000606050000020004" pitchFamily="2" charset="0"/>
              </a:rPr>
              <a:t>Бесплатный, </a:t>
            </a:r>
            <a:r>
              <a:rPr lang="en-US" sz="1600" dirty="0">
                <a:latin typeface="Bankir-Retro" panose="02000606050000020004" pitchFamily="2" charset="0"/>
              </a:rPr>
              <a:t>Git-</a:t>
            </a:r>
            <a:r>
              <a:rPr lang="ru-RU" sz="1600" dirty="0">
                <a:latin typeface="Bankir-Retro" panose="02000606050000020004" pitchFamily="2" charset="0"/>
              </a:rPr>
              <a:t>интегрированный)</a:t>
            </a:r>
            <a:endParaRPr lang="ru-RU" sz="16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037EA4-C3EA-166E-B072-FB1D0A2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74" y="367703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78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РАЗРАБОТКА САЙТА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6209011" y="1354476"/>
            <a:ext cx="5883422" cy="2262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Структура и дизайн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Удобная навигация и привлекательный баннер на главной странице.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Главная страница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Краткая информация о Губкине.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Страница города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Достопримечательности с описаниями и фото.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Обратная связь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Форма для отзывов и вопросов.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413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937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29461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931E72-8504-4250-8330-E439BE9DF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79" y="3741576"/>
            <a:ext cx="5783854" cy="29920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7EB6A7-6043-45E1-98C5-A48740488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7" y="1274160"/>
            <a:ext cx="6072633" cy="3343960"/>
          </a:xfrm>
          <a:prstGeom prst="rect">
            <a:avLst/>
          </a:prstGeom>
        </p:spPr>
      </p:pic>
      <p:sp>
        <p:nvSpPr>
          <p:cNvPr id="24" name="Объект 2">
            <a:extLst>
              <a:ext uri="{FF2B5EF4-FFF2-40B4-BE49-F238E27FC236}">
                <a16:creationId xmlns:a16="http://schemas.microsoft.com/office/drawing/2014/main" id="{831E8841-35EA-4A45-A319-B9C4E3D9786D}"/>
              </a:ext>
            </a:extLst>
          </p:cNvPr>
          <p:cNvSpPr txBox="1">
            <a:spLocks/>
          </p:cNvSpPr>
          <p:nvPr/>
        </p:nvSpPr>
        <p:spPr>
          <a:xfrm>
            <a:off x="99566" y="4682893"/>
            <a:ext cx="6072633" cy="211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 startAt="5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Интеграция элементов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Согласованный пользовательский опыт.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 startAt="5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Интерактивность с JavaScript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Динамические переходы и контент.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 startAt="5"/>
            </a:pPr>
            <a:r>
              <a:rPr lang="ru-RU" sz="20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Отзывчивый дизайн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Адаптивность на разных устройствах.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A98B24-98B0-4590-AB24-176A70631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83956" y="3972426"/>
            <a:ext cx="1298998" cy="11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762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ВЫБОР ХОСТИНГА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0" y="4613868"/>
            <a:ext cx="12192000" cy="2249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ru-RU" sz="1800" dirty="0">
                <a:latin typeface="Bankir-Retro" panose="02000606050000020004" pitchFamily="2" charset="0"/>
              </a:rPr>
              <a:t>*Хостинг — это услуга, предоставляющая ресурсы для размещения информации на сервере, который всегда имеет доступ к сети, обычно к Интернету.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Bluehost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Идеально подходит для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WordPress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, но стоимость возрастает со временем.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HostGator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Надежный и поддерживает неограниченное хранение и количество сайтов.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SiteGround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: Фокусируется на скорости и безопасности, но имеет ограничения по дисковому пространству.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GitHub</a:t>
            </a:r>
            <a:r>
              <a:rPr lang="ru-RU" sz="1800" b="1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 </a:t>
            </a:r>
            <a:r>
              <a:rPr lang="ru-RU" sz="18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Pages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 — отличный вариант для статических сайтов. Он бесплатен, интегрируется с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GitHub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 и поддерживает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Jekyll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ru-RU" sz="1800" dirty="0">
              <a:latin typeface="Bankir-Retro" panose="02000606050000020004" pitchFamily="2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5970" y="32011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8370" y="3353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60770" y="35059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BE397E03-22C7-4F56-8C84-1BB98D9F6325}"/>
              </a:ext>
            </a:extLst>
          </p:cNvPr>
          <p:cNvSpPr txBox="1">
            <a:spLocks/>
          </p:cNvSpPr>
          <p:nvPr/>
        </p:nvSpPr>
        <p:spPr>
          <a:xfrm>
            <a:off x="9177499" y="4040478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GitHub Pages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8E9B8BE7-AB46-4E44-9E51-7D3E74C4BB1E}"/>
              </a:ext>
            </a:extLst>
          </p:cNvPr>
          <p:cNvSpPr txBox="1">
            <a:spLocks/>
          </p:cNvSpPr>
          <p:nvPr/>
        </p:nvSpPr>
        <p:spPr>
          <a:xfrm>
            <a:off x="-408255" y="3810782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rgbClr val="111111"/>
                </a:solidFill>
                <a:latin typeface="Bankir-Retro" panose="02000606050000020004" pitchFamily="2" charset="0"/>
              </a:rPr>
              <a:t>BlueHost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pic>
        <p:nvPicPr>
          <p:cNvPr id="16" name="Picture 2" descr="Picture background">
            <a:extLst>
              <a:ext uri="{FF2B5EF4-FFF2-40B4-BE49-F238E27FC236}">
                <a16:creationId xmlns:a16="http://schemas.microsoft.com/office/drawing/2014/main" id="{D1E0049A-DE87-4F69-88C0-AB967A4CD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t="14279" r="14749" b="15854"/>
          <a:stretch/>
        </p:blipFill>
        <p:spPr bwMode="auto">
          <a:xfrm>
            <a:off x="9442987" y="1639236"/>
            <a:ext cx="2642281" cy="25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бъект 2">
            <a:extLst>
              <a:ext uri="{FF2B5EF4-FFF2-40B4-BE49-F238E27FC236}">
                <a16:creationId xmlns:a16="http://schemas.microsoft.com/office/drawing/2014/main" id="{2346C5D7-3D06-446A-9EA6-A0E7A1F87756}"/>
              </a:ext>
            </a:extLst>
          </p:cNvPr>
          <p:cNvSpPr txBox="1">
            <a:spLocks/>
          </p:cNvSpPr>
          <p:nvPr/>
        </p:nvSpPr>
        <p:spPr>
          <a:xfrm>
            <a:off x="2801134" y="4040478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HostGator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6B6F9137-B6D5-4C6D-91A3-8FE71D5B4D58}"/>
              </a:ext>
            </a:extLst>
          </p:cNvPr>
          <p:cNvSpPr txBox="1">
            <a:spLocks/>
          </p:cNvSpPr>
          <p:nvPr/>
        </p:nvSpPr>
        <p:spPr>
          <a:xfrm>
            <a:off x="6023705" y="4040478"/>
            <a:ext cx="3173255" cy="41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SiteGround</a:t>
            </a:r>
            <a:endParaRPr lang="ru-RU" sz="20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BB85F2-9EC1-463A-AA53-95BBF6257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" y="1816839"/>
            <a:ext cx="2160000" cy="21224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C7D0EE-466E-4DDC-A453-F02143227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2" y="1834709"/>
            <a:ext cx="2160000" cy="216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2EDBF0-EB3C-4094-977B-AE18E9FE0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27" y="1138927"/>
            <a:ext cx="2160000" cy="30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9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ЗАГРУЗКА САЙТА НА ХОСТИНГ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3754773" y="1379712"/>
            <a:ext cx="8314885" cy="3210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Создадим репозиторий: На </a:t>
            </a:r>
            <a:r>
              <a:rPr lang="ru-RU" sz="2400" dirty="0" err="1">
                <a:solidFill>
                  <a:srgbClr val="111111"/>
                </a:solidFill>
                <a:latin typeface="Bankir-Retro" panose="02000606050000020004" pitchFamily="2" charset="0"/>
              </a:rPr>
              <a:t>GitHub</a:t>
            </a: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 создадим репозиторий с именем в формате `username.github.io`.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Загрузим файлы: Загрузим файлы сайта в репозиторий.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Опубликуем сайт: Введём описание изменений и подтвердим их, чтобы опубликовать сайт на </a:t>
            </a:r>
            <a:r>
              <a:rPr lang="ru-RU" sz="2400" dirty="0" err="1">
                <a:solidFill>
                  <a:srgbClr val="111111"/>
                </a:solidFill>
                <a:latin typeface="Bankir-Retro" panose="02000606050000020004" pitchFamily="2" charset="0"/>
              </a:rPr>
              <a:t>GitHub</a:t>
            </a: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 </a:t>
            </a:r>
            <a:r>
              <a:rPr lang="ru-RU" sz="2400" dirty="0" err="1">
                <a:solidFill>
                  <a:srgbClr val="111111"/>
                </a:solidFill>
                <a:latin typeface="Bankir-Retro" panose="02000606050000020004" pitchFamily="2" charset="0"/>
              </a:rPr>
              <a:t>Pages</a:t>
            </a: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111111"/>
                </a:solidFill>
                <a:latin typeface="Bankir-Retro" panose="02000606050000020004" pitchFamily="2" charset="0"/>
              </a:rPr>
              <a:t>Настроим домен: Добавим собственный домен, настроив файл `CNAME` и обновив DNS-записи у регистратора доменов.</a:t>
            </a:r>
            <a:endParaRPr lang="ru-RU" sz="240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75255C-C3F6-4BD4-A05B-1024BFEF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" y="1233604"/>
            <a:ext cx="3632430" cy="439078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0B00DF-632C-4292-8411-D161F70E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773" y="4567607"/>
            <a:ext cx="4271337" cy="21665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E348E0-1F2B-40BE-85A2-7EF52F536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110" y="5283651"/>
            <a:ext cx="4043548" cy="145052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ED4795A-C11D-4332-94DB-AB39B31C8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33598" y="5654423"/>
            <a:ext cx="899391" cy="76690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11C3F37-7DD4-462A-BDCF-D87CB6699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1511">
            <a:off x="8254228" y="4496880"/>
            <a:ext cx="899391" cy="7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6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1" y="1349600"/>
            <a:ext cx="6791778" cy="5508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Bankir-Retro" panose="02000606050000020004" pitchFamily="2" charset="0"/>
              </a:rPr>
              <a:t>Наш проект по разработке веб-сайта о Губкине оказался успешным! Веб-сайт соответствует поставленным целям и задачам, а его эффективность подтверждается анализом: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>
              <a:latin typeface="Bankir-Retro" panose="02000606050000020004" pitchFamily="2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Bankir-Retro" panose="02000606050000020004" pitchFamily="2" charset="0"/>
              </a:rPr>
              <a:t>Посещаемость: 70% учащихся посетили сайт, что свидетельствует о высоком интересе к проекту.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Bankir-Retro" panose="02000606050000020004" pitchFamily="2" charset="0"/>
              </a:rPr>
              <a:t>Среднее время на сайте: 15 минут – хороший показатель, говорящий о достаточной информативности контента.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Bankir-Retro" panose="02000606050000020004" pitchFamily="2" charset="0"/>
              </a:rPr>
              <a:t>Конверсия: 50% – отличный результат для индивидуального проекта.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Bankir-Retro" panose="02000606050000020004" pitchFamily="2" charset="0"/>
              </a:rPr>
              <a:t>Отзывы пользователей: В основном положительные, что подтверждает полезность и интересность сайта.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>
              <a:latin typeface="Bankir-Retro" panose="02000606050000020004" pitchFamily="2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Bankir-Retro" panose="02000606050000020004" pitchFamily="2" charset="0"/>
              </a:rPr>
              <a:t>Сайт имеет потенциал для дальнейшего развития, например, добавления новых разделов, улучшения дизайна и продвижения в социальных сетях и поисковых системах.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Bankir-Retro" panose="02000606050000020004" pitchFamily="2" charset="0"/>
              </a:rPr>
              <a:t>В целом, наш проект достиг поставленных целей и задач!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7DEBE1-6588-4695-BA26-0889AAAE6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78" y="1349601"/>
            <a:ext cx="5254171" cy="5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2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"/>
            <a:ext cx="12192000" cy="1286834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Bankir-Retro" panose="02000606050000020004" pitchFamily="2" charset="0"/>
              </a:rPr>
              <a:t>СПИСОК ИСПОЛЬЗОВАННОЙ ЛИТЕРАТУРЫ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-21771" y="1295478"/>
            <a:ext cx="12192000" cy="5553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Петров П.П. Основы программирования. Москва: Технополис, 2021. - 480 с.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Сидоров С.С.  Введение в веб-разработку. Санкт-Петербург: </a:t>
            </a:r>
            <a:r>
              <a:rPr lang="ru-RU" sz="2000" dirty="0" err="1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ВебМастер</a:t>
            </a: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, 2022. - 220 с.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Смирнова Е.А., Кузнецов Д.Ю. Изменения в алгоритмах поисковых систем // ИТ Новости. - 2024 - №2. - С.18-29.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Васильев В.В.  Программирование // Большая Российская Энциклопедия - 3-е изд. - М., 2021. - Т. 24. - С. 101-103.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Михайлов М.М. Современные языки разметки // Энциклопедия информационных технологий - М., 2022. - 870 с.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 err="1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Мархвида</a:t>
            </a: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, И.В. Создание Web-страниц: HTML, CSS, JavaScript / И.В. </a:t>
            </a:r>
            <a:r>
              <a:rPr lang="ru-RU" sz="2000" dirty="0" err="1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Мархвида</a:t>
            </a: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. – 2002. – 353 с.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Инструменты и веб-ресурсы для веб-разработки - 100+. Web: </a:t>
            </a:r>
            <a:r>
              <a:rPr lang="ru-RU" sz="2000" u="sng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https://techblog.sdstudio.top/blog/instrumenty-i-veb-resursy-dlia-veb-razrabotki-100-plus </a:t>
            </a:r>
            <a:endParaRPr lang="ru-RU" sz="2000" dirty="0">
              <a:effectLst/>
              <a:latin typeface="Bankir-Retro" panose="02000606050000020004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Подборка инструментов </a:t>
            </a:r>
            <a:r>
              <a:rPr lang="ru-RU" sz="2000" dirty="0" err="1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frontend</a:t>
            </a: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-разработчика: 18 программ для веб-разработки. Web: </a:t>
            </a:r>
            <a:r>
              <a:rPr lang="ru-RU" sz="2000" u="sng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https://blog.skillfactory.ru/instrumenty-dlya-veb-razrabotki/</a:t>
            </a:r>
            <a:endParaRPr lang="ru-RU" sz="2000" dirty="0">
              <a:effectLst/>
              <a:latin typeface="Bankir-Retro" panose="02000606050000020004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33 полезных инструмента для веб-разработки. </a:t>
            </a:r>
            <a:r>
              <a:rPr lang="en-US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Web: </a:t>
            </a:r>
            <a:r>
              <a:rPr lang="en-US" sz="2000" u="sng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https://education.yandex.ru/journal/33-poleznykh-instrumenta-dlya-veb-razrabotki/</a:t>
            </a:r>
            <a:r>
              <a:rPr lang="en-US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 </a:t>
            </a:r>
            <a:endParaRPr lang="ru-RU" sz="2000" dirty="0">
              <a:effectLst/>
              <a:latin typeface="Bankir-Retro" panose="02000606050000020004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100+ ресурсов для веб-дизайна и лучших инструментов для дизайнеров. </a:t>
            </a:r>
            <a:r>
              <a:rPr lang="en-US" sz="2000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Web: </a:t>
            </a:r>
            <a:r>
              <a:rPr lang="en-US" sz="2000" u="sng" dirty="0">
                <a:effectLst/>
                <a:latin typeface="Bankir-Retro" panose="02000606050000020004" pitchFamily="2" charset="0"/>
                <a:ea typeface="Times New Roman" panose="02020603050405020304" pitchFamily="18" charset="0"/>
              </a:rPr>
              <a:t>https://www.websiterating.com/ru/resources/top-100-web-design-resources/</a:t>
            </a:r>
            <a:endParaRPr lang="ru-RU" sz="2000" dirty="0">
              <a:effectLst/>
              <a:latin typeface="Bankir-Retro" panose="02000606050000020004" pitchFamily="2" charset="0"/>
              <a:ea typeface="Times New Roman" panose="02020603050405020304" pitchFamily="18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413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937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29461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74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D6DEA7-488B-464C-BE72-2909402C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91EFD-D108-4CB7-995B-FB3F54AF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9600" dirty="0">
                <a:latin typeface="Bankir-Retro" panose="02000606050000020004" pitchFamily="2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FE7E2-6F16-401B-85A2-4BECF16D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866" y="1800218"/>
            <a:ext cx="7088934" cy="13255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1" dirty="0">
                <a:solidFill>
                  <a:srgbClr val="111111"/>
                </a:solidFill>
                <a:latin typeface="Bankir-Retro" panose="02000606050000020004" pitchFamily="2" charset="0"/>
              </a:rPr>
              <a:t>Цель: </a:t>
            </a: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Разработка функционального веб-сайта, применение навыков веб-дизайна и программирования.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5CEBF0-C6A2-4A71-B9B3-4551DB9B5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7" y="1690688"/>
            <a:ext cx="4474028" cy="44740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C0EA4BB0-8790-4ABD-888D-ED3967CA62E9}"/>
              </a:ext>
            </a:extLst>
          </p:cNvPr>
          <p:cNvSpPr txBox="1">
            <a:spLocks/>
          </p:cNvSpPr>
          <p:nvPr/>
        </p:nvSpPr>
        <p:spPr>
          <a:xfrm>
            <a:off x="4264866" y="3158210"/>
            <a:ext cx="7050834" cy="369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111111"/>
                </a:solidFill>
                <a:latin typeface="Bankir-Retro" panose="02000606050000020004" pitchFamily="2" charset="0"/>
              </a:rPr>
              <a:t>Задачи: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Выбрать тему и содержание сайта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Сделать структуру и макет сайта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Написать код на веб-языках программирования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Опубликовать сайт в интернете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rgbClr val="111111"/>
                </a:solidFill>
                <a:latin typeface="Bankir-Retro" panose="02000606050000020004" pitchFamily="2" charset="0"/>
              </a:rPr>
              <a:t>Провести анализ и оценку эффективности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11625423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D7B434-E9EB-4F8A-9F16-65D11AF2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EA8E5B-FFAF-4FE4-8949-D471ED96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ОЖИДАЕМЫЕ РЕЗУЛЬТАТЫ</a:t>
            </a:r>
            <a:r>
              <a:rPr lang="en-US" sz="7200" dirty="0">
                <a:latin typeface="Bankir-Retro" panose="02000606050000020004" pitchFamily="2" charset="0"/>
              </a:rPr>
              <a:t> </a:t>
            </a:r>
            <a:r>
              <a:rPr lang="ru-RU" sz="7200" dirty="0">
                <a:latin typeface="Bankir-Retro" panose="02000606050000020004" pitchFamily="2" charset="0"/>
              </a:rPr>
              <a:t>САЙТА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B41354B-9600-4DB2-86AE-85165604D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00" y="1897195"/>
            <a:ext cx="5805646" cy="33247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44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Главная страница с навигацией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4400" dirty="0">
                <a:solidFill>
                  <a:srgbClr val="111111"/>
                </a:solidFill>
                <a:latin typeface="Bankir-Retro" panose="02000606050000020004" pitchFamily="2" charset="0"/>
              </a:rPr>
              <a:t>Страницы с детальной информацией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4400" dirty="0">
                <a:solidFill>
                  <a:srgbClr val="111111"/>
                </a:solidFill>
                <a:latin typeface="Bankir-Retro" panose="02000606050000020004" pitchFamily="2" charset="0"/>
              </a:rPr>
              <a:t>Адаптивный дизайн</a:t>
            </a:r>
            <a:endParaRPr lang="ru-RU" sz="4400" dirty="0">
              <a:latin typeface="Bankir-Retro" panose="02000606050000020004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343FF6-824F-4D89-8E2E-F774586B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30" y="1229578"/>
            <a:ext cx="7531270" cy="465997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A39F324-AEFD-45C3-BB89-78786AA52C08}"/>
              </a:ext>
            </a:extLst>
          </p:cNvPr>
          <p:cNvSpPr txBox="1">
            <a:spLocks/>
          </p:cNvSpPr>
          <p:nvPr/>
        </p:nvSpPr>
        <p:spPr>
          <a:xfrm>
            <a:off x="0" y="5443408"/>
            <a:ext cx="12192000" cy="1414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ru-RU" b="1" dirty="0"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Гипотеза:</a:t>
            </a:r>
            <a:r>
              <a:rPr lang="ru-RU" dirty="0">
                <a:effectLst/>
                <a:latin typeface="Bankir-Retro" panose="0200060605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Разработка веб-сайта о Губкине с использованием современных технологий повысит доступность информации о достопримечательностях, улучшит взаимодействие с сайтом и увеличит число посетителей города.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9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736DC4-0761-4B75-8101-395A2F07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1E5147-9A02-4E63-8837-53E5F352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dirty="0">
                <a:latin typeface="Bankir-Retro" panose="02000606050000020004" pitchFamily="2" charset="0"/>
              </a:rPr>
              <a:t>ДОМЕННОЕ ИМЯ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DB05939-8516-439C-B1B2-AED15B68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3033492"/>
            <a:ext cx="9258300" cy="8012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0102DA"/>
                </a:solidFill>
                <a:latin typeface="Bankir-Retro" panose="02000606050000020004" pitchFamily="2" charset="0"/>
              </a:rPr>
              <a:t>my</a:t>
            </a:r>
            <a:r>
              <a:rPr lang="en-US" sz="6600" dirty="0">
                <a:solidFill>
                  <a:srgbClr val="0102DA"/>
                </a:solidFill>
                <a:latin typeface="Bankir-Retro" panose="02000606050000020004" pitchFamily="2" charset="0"/>
              </a:rPr>
              <a:t>.</a:t>
            </a:r>
            <a:r>
              <a:rPr lang="en-US" sz="7800" dirty="0">
                <a:solidFill>
                  <a:srgbClr val="0102DA"/>
                </a:solidFill>
                <a:latin typeface="Bankir-Retro" panose="02000606050000020004" pitchFamily="2" charset="0"/>
              </a:rPr>
              <a:t>gubkin</a:t>
            </a:r>
            <a:r>
              <a:rPr lang="en-US" sz="6600" dirty="0">
                <a:solidFill>
                  <a:srgbClr val="0102DA"/>
                </a:solidFill>
                <a:latin typeface="Bankir-Retro" panose="02000606050000020004" pitchFamily="2" charset="0"/>
              </a:rPr>
              <a:t>.</a:t>
            </a:r>
            <a:r>
              <a:rPr lang="en-US" sz="9900" dirty="0">
                <a:solidFill>
                  <a:srgbClr val="0102DA"/>
                </a:solidFill>
                <a:latin typeface="Bankir-Retro" panose="02000606050000020004" pitchFamily="2" charset="0"/>
              </a:rPr>
              <a:t>project</a:t>
            </a:r>
            <a:r>
              <a:rPr lang="en-US" sz="6600" dirty="0">
                <a:solidFill>
                  <a:srgbClr val="0102DA"/>
                </a:solidFill>
                <a:latin typeface="Bankir-Retro" panose="02000606050000020004" pitchFamily="2" charset="0"/>
              </a:rPr>
              <a:t>.ru.</a:t>
            </a:r>
            <a:endParaRPr lang="ru-RU" sz="6600" dirty="0">
              <a:solidFill>
                <a:srgbClr val="0102DA"/>
              </a:solidFill>
              <a:latin typeface="Bankir-Retro" panose="0200060605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893579-7BAA-4766-9CC7-00CD8F3C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853"/>
            <a:ext cx="12192000" cy="27106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3AB5C6-E328-4CF2-96FF-BB0DE2A5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55100" y="757819"/>
            <a:ext cx="3860800" cy="2413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C1BA23-BBBD-4D86-B5C1-C317CDDAA554}"/>
              </a:ext>
            </a:extLst>
          </p:cNvPr>
          <p:cNvSpPr txBox="1">
            <a:spLocks/>
          </p:cNvSpPr>
          <p:nvPr/>
        </p:nvSpPr>
        <p:spPr>
          <a:xfrm>
            <a:off x="0" y="1852727"/>
            <a:ext cx="10074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ru-RU" sz="2800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это </a:t>
            </a:r>
            <a:r>
              <a:rPr lang="ru-RU" sz="2800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уникальное имя,</a:t>
            </a:r>
            <a:r>
              <a:rPr lang="ru-RU" sz="2800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которое идентифицирует веб-сайт в Интернете. Оно служит </a:t>
            </a:r>
            <a:r>
              <a:rPr lang="ru-RU" sz="2800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адресом</a:t>
            </a:r>
            <a:r>
              <a:rPr lang="ru-RU" sz="2800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по которому пользователи могут найти ваш веб-сайт.</a:t>
            </a:r>
          </a:p>
        </p:txBody>
      </p:sp>
    </p:spTree>
    <p:extLst>
      <p:ext uri="{BB962C8B-B14F-4D97-AF65-F5344CB8AC3E}">
        <p14:creationId xmlns:p14="http://schemas.microsoft.com/office/powerpoint/2010/main" val="829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9CA42A-D5C2-4795-B55A-74B51C00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A420483-9BBC-4BA8-A749-B46A7297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dirty="0">
                <a:latin typeface="Bankir-Retro" panose="02000606050000020004" pitchFamily="2" charset="0"/>
              </a:rPr>
              <a:t>ВЕБ-РАЗРАБОТКА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56D99249-E282-4621-BDA2-8F3D2762EC91}"/>
              </a:ext>
            </a:extLst>
          </p:cNvPr>
          <p:cNvSpPr txBox="1">
            <a:spLocks/>
          </p:cNvSpPr>
          <p:nvPr/>
        </p:nvSpPr>
        <p:spPr>
          <a:xfrm>
            <a:off x="206030" y="2009021"/>
            <a:ext cx="11808170" cy="1720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54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Веб-разработка</a:t>
            </a:r>
            <a:r>
              <a:rPr lang="ru-RU" sz="5400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 - это процесс создания веб-сайтов или веб-приложений</a:t>
            </a:r>
            <a:r>
              <a:rPr lang="ru-RU" sz="6000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. </a:t>
            </a:r>
            <a:endParaRPr lang="ru-RU" sz="6000" dirty="0">
              <a:latin typeface="Bankir-Retro" panose="02000606050000020004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540025-D02A-4DC6-9B85-CA68E173A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20" y="3429000"/>
            <a:ext cx="6956480" cy="342442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12D70A-C197-424E-A1E0-0EDB9FF73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" y="3730815"/>
            <a:ext cx="5242560" cy="30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A73FC7-333A-4F7B-9C17-DDA3C308E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1769E9B-C4BC-40F0-A25D-FFF15858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30" y="365125"/>
            <a:ext cx="11808170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Bankir-Retro" panose="02000606050000020004" pitchFamily="2" charset="0"/>
              </a:rPr>
              <a:t>ЧТО ТАКОЕ </a:t>
            </a:r>
            <a:r>
              <a:rPr lang="en-US" sz="7200" dirty="0">
                <a:latin typeface="Bankir-Retro" panose="02000606050000020004" pitchFamily="2" charset="0"/>
              </a:rPr>
              <a:t>FRONDEND </a:t>
            </a:r>
            <a:r>
              <a:rPr lang="ru-RU" sz="7200" dirty="0">
                <a:latin typeface="Bankir-Retro" panose="02000606050000020004" pitchFamily="2" charset="0"/>
              </a:rPr>
              <a:t>и </a:t>
            </a:r>
            <a:r>
              <a:rPr lang="en-US" sz="7200" dirty="0">
                <a:latin typeface="Bankir-Retro" panose="02000606050000020004" pitchFamily="2" charset="0"/>
              </a:rPr>
              <a:t>BACKEND</a:t>
            </a:r>
            <a:endParaRPr lang="ru-RU" sz="7200" dirty="0">
              <a:latin typeface="Bankir-Retro" panose="02000606050000020004" pitchFamily="2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9DB0B14-D6D7-409D-9EA9-7D6AFB38ACD2}"/>
              </a:ext>
            </a:extLst>
          </p:cNvPr>
          <p:cNvSpPr txBox="1">
            <a:spLocks/>
          </p:cNvSpPr>
          <p:nvPr/>
        </p:nvSpPr>
        <p:spPr>
          <a:xfrm>
            <a:off x="206030" y="1691521"/>
            <a:ext cx="8347419" cy="4709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Frontend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 - это то, что вы видите и с чем взаимодействуете на веб-сайте. Это создается с помощью языков HTML, CSS и JavaScript. Примеры включают тексты, кнопки и анимации на сайте.</a:t>
            </a:r>
            <a:endParaRPr lang="en-US" sz="3200" b="0" i="0" dirty="0">
              <a:solidFill>
                <a:srgbClr val="111111"/>
              </a:solidFill>
              <a:effectLst/>
              <a:latin typeface="Bankir-Retro" panose="02000606050000020004" pitchFamily="2" charset="0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111111"/>
              </a:solidFill>
              <a:latin typeface="Bankir-Retro" panose="02000606050000020004" pitchFamily="2" charset="0"/>
            </a:endParaRPr>
          </a:p>
          <a:p>
            <a:pPr marL="0" indent="0" algn="ctr">
              <a:buNone/>
            </a:pPr>
            <a:r>
              <a:rPr lang="ru-RU" sz="3200" b="1" i="0" dirty="0" err="1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Backend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Bankir-Retro" panose="02000606050000020004" pitchFamily="2" charset="0"/>
              </a:rPr>
              <a:t> - это серверная часть веб-сайта, которая обрабатывает запросы и работает с базами данных. Это то, что делает сайт функциональным и не видно пользователям.</a:t>
            </a:r>
            <a:endParaRPr lang="ru-RU" sz="3200" dirty="0">
              <a:latin typeface="Bankir-Retro" panose="02000606050000020004" pitchFamily="2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ECA61BF-295E-4A81-9453-0415AE5C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49" y="2226884"/>
            <a:ext cx="3638551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51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09C10-B441-49A6-90E2-53E5F681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3F072F-CA60-447A-8E3D-C3552728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atin typeface="Bankir-Retro" panose="02000606050000020004" pitchFamily="2" charset="0"/>
              </a:rPr>
              <a:t>HTML</a:t>
            </a:r>
            <a:endParaRPr lang="ru-RU" sz="8800" dirty="0">
              <a:latin typeface="Bankir-Retro" panose="02000606050000020004" pitchFamily="2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C33EBDA-B484-4BBE-B59C-56A7177DBEDD}"/>
              </a:ext>
            </a:extLst>
          </p:cNvPr>
          <p:cNvSpPr txBox="1">
            <a:spLocks/>
          </p:cNvSpPr>
          <p:nvPr/>
        </p:nvSpPr>
        <p:spPr>
          <a:xfrm>
            <a:off x="3762030" y="1690688"/>
            <a:ext cx="8455370" cy="5053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</a:t>
            </a:r>
            <a:r>
              <a:rPr lang="ru-RU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язык разметки</a:t>
            </a: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необходимый для создания </a:t>
            </a:r>
            <a:r>
              <a:rPr lang="ru-RU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веб-страниц</a:t>
            </a: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Он использует теги для структурирования контента, включая текст, изображения и ссылки.</a:t>
            </a:r>
            <a:endParaRPr lang="en-US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Кода</a:t>
            </a:r>
            <a:r>
              <a:rPr lang="en-US" dirty="0"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HTML:</a:t>
            </a:r>
            <a:endParaRPr lang="ru-RU" dirty="0">
              <a:effectLst/>
              <a:latin typeface="Bankir-Retro" panose="0200060605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888862-19B4-48F2-88BE-71474726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0" y="1703389"/>
            <a:ext cx="4927600" cy="4927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B56384-8915-410F-A953-D068DF26C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008" y="3016252"/>
            <a:ext cx="6351879" cy="37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Bankir-Retro" panose="02000606050000020004" pitchFamily="2" charset="0"/>
              </a:rPr>
              <a:t>CSS</a:t>
            </a:r>
            <a:endParaRPr lang="ru-RU" sz="9600" dirty="0">
              <a:latin typeface="Bankir-Retro" panose="02000606050000020004" pitchFamily="2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5053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Или </a:t>
            </a:r>
            <a:r>
              <a:rPr lang="ru-RU" sz="2000" b="1" dirty="0" err="1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Cascading</a:t>
            </a: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 Style </a:t>
            </a:r>
            <a:r>
              <a:rPr lang="ru-RU" sz="2000" b="1" dirty="0" err="1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Sheets</a:t>
            </a: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 - это язык стилей, используемый для описания внешнего вида документа, написанного на языке разметки, таком как HTML.</a:t>
            </a:r>
          </a:p>
          <a:p>
            <a:pPr marL="0" indent="0" algn="ctr">
              <a:buNone/>
            </a:pP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Селекторы - определяют, к каким элементам будет применяться стиль. Например, p выбирает все абзацы.</a:t>
            </a:r>
            <a:endParaRPr lang="ru-RU" sz="2000" b="1" dirty="0">
              <a:latin typeface="Bankir-Retro" panose="02000606050000020004" pitchFamily="2" charset="0"/>
              <a:ea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Свойства - это то, что вы хотите изменить. Например, </a:t>
            </a:r>
            <a:r>
              <a:rPr lang="ru-RU" sz="2000" b="1" dirty="0" err="1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color</a:t>
            </a: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 изменяет цвет текста.</a:t>
            </a:r>
          </a:p>
          <a:p>
            <a:pPr marL="0" indent="0" algn="ctr">
              <a:buNone/>
            </a:pP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Значения - это то, на что вы хотите изменить свойство. Например, </a:t>
            </a:r>
            <a:r>
              <a:rPr lang="ru-RU" sz="2000" b="1" dirty="0" err="1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red</a:t>
            </a:r>
            <a:r>
              <a:rPr lang="ru-RU" sz="20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 делает текст красным.</a:t>
            </a:r>
          </a:p>
          <a:p>
            <a:pPr marL="0" indent="0" algn="ctr">
              <a:buNone/>
            </a:pPr>
            <a:endParaRPr lang="ru-RU" sz="1600" b="1" dirty="0">
              <a:effectLst/>
              <a:latin typeface="Bankir-Retro" panose="02000606050000020004" pitchFamily="2" charset="0"/>
              <a:ea typeface="Calibri" panose="020F0502020204030204" pitchFamily="34" charset="0"/>
            </a:endParaRPr>
          </a:p>
          <a:p>
            <a:pPr marL="0" indent="0" algn="ctr">
              <a:buNone/>
            </a:pPr>
            <a:endParaRPr lang="ru-RU" sz="2000" b="1" dirty="0">
              <a:effectLst/>
              <a:latin typeface="Bankir-Retro" panose="02000606050000020004" pitchFamily="2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nkir-Retro" panose="02000606050000020004" pitchFamily="2" charset="0"/>
                <a:ea typeface="Calibri" panose="020F0502020204030204" pitchFamily="34" charset="0"/>
              </a:rPr>
              <a:t>  </a:t>
            </a:r>
            <a:r>
              <a:rPr lang="ru-RU" sz="2000" b="1" dirty="0">
                <a:latin typeface="Bankir-Retro" panose="02000606050000020004" pitchFamily="2" charset="0"/>
                <a:ea typeface="Calibri" panose="020F0502020204030204" pitchFamily="34" charset="0"/>
              </a:rPr>
              <a:t>Пример кода </a:t>
            </a:r>
            <a:r>
              <a:rPr lang="en-US" sz="2000" b="1" dirty="0">
                <a:latin typeface="Bankir-Retro" panose="02000606050000020004" pitchFamily="2" charset="0"/>
                <a:ea typeface="Calibri" panose="020F0502020204030204" pitchFamily="34" charset="0"/>
              </a:rPr>
              <a:t>CSS:                                                                            </a:t>
            </a:r>
            <a:r>
              <a:rPr lang="ru-RU" sz="2000" b="1" dirty="0">
                <a:latin typeface="Bankir-Retro" panose="02000606050000020004" pitchFamily="2" charset="0"/>
                <a:ea typeface="Calibri" panose="020F0502020204030204" pitchFamily="34" charset="0"/>
              </a:rPr>
              <a:t>Вывод:</a:t>
            </a:r>
            <a:endParaRPr lang="en-US" sz="2000" b="1" dirty="0">
              <a:latin typeface="Bankir-Retro" panose="02000606050000020004" pitchFamily="2" charset="0"/>
              <a:ea typeface="Calibri" panose="020F0502020204030204" pitchFamily="34" charset="0"/>
            </a:endParaRPr>
          </a:p>
          <a:p>
            <a:pPr marL="0" indent="0" algn="ctr">
              <a:buNone/>
            </a:pPr>
            <a:endParaRPr lang="ru-RU" sz="1900" b="1" dirty="0">
              <a:effectLst/>
              <a:latin typeface="Bankir-Retro" panose="02000606050000020004" pitchFamily="2" charset="0"/>
              <a:ea typeface="Calibri" panose="020F050202020403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2525523-2577-4418-A6D0-B7C8ED32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5" y="4651899"/>
            <a:ext cx="5748596" cy="188207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9EFEEB-2245-4664-80FF-64C03E40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681448"/>
            <a:ext cx="5596196" cy="18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E7C46-06C8-4D41-85D3-DC228BE6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11C0E0-E6CF-46E7-AA7C-4AAFB4D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Bankir-Retro" panose="02000606050000020004" pitchFamily="2" charset="0"/>
              </a:rPr>
              <a:t>JAVASCRIPT</a:t>
            </a:r>
            <a:endParaRPr lang="ru-RU" sz="7200" dirty="0">
              <a:latin typeface="Bankir-Retro" panose="02000606050000020004" pitchFamily="2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939A749-5039-48A4-B9B3-D7D3D97A02F6}"/>
              </a:ext>
            </a:extLst>
          </p:cNvPr>
          <p:cNvSpPr txBox="1">
            <a:spLocks/>
          </p:cNvSpPr>
          <p:nvPr/>
        </p:nvSpPr>
        <p:spPr>
          <a:xfrm>
            <a:off x="0" y="1309688"/>
            <a:ext cx="12192000" cy="5053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</a:t>
            </a:r>
            <a:r>
              <a:rPr lang="ru-RU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язык программирования</a:t>
            </a: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создания </a:t>
            </a:r>
            <a:r>
              <a:rPr lang="ru-RU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интерактивности</a:t>
            </a: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на сайтах, позволяющий добавлять анимацию, загрузку и взаимодействие с базами данных и т.д.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Он широко используется не только в </a:t>
            </a:r>
            <a:r>
              <a:rPr lang="ru-RU" b="1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веб-разработке</a:t>
            </a:r>
            <a:r>
              <a:rPr lang="ru-RU" dirty="0">
                <a:effectLst/>
                <a:latin typeface="Bankir-Retro" panose="0200060605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но и в мобильных приложениях, серверном программировании и даже в научных исследованиях.</a:t>
            </a:r>
          </a:p>
          <a:p>
            <a:pPr marL="0" indent="0" algn="ctr">
              <a:buNone/>
            </a:pPr>
            <a:endParaRPr lang="ru-RU" sz="2200" b="1" dirty="0">
              <a:effectLst/>
              <a:latin typeface="Bankir-Retro" panose="02000606050000020004" pitchFamily="2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b="1" dirty="0">
                <a:effectLst/>
                <a:latin typeface="Bankir-Retro" panose="02000606050000020004" pitchFamily="2" charset="0"/>
                <a:ea typeface="Calibri" panose="020F0502020204030204" pitchFamily="34" charset="0"/>
              </a:rPr>
              <a:t>Например, следующи</a:t>
            </a:r>
            <a:r>
              <a:rPr lang="ru-RU" sz="2200" b="1" dirty="0">
                <a:latin typeface="Bankir-Retro" panose="02000606050000020004" pitchFamily="2" charset="0"/>
                <a:ea typeface="Calibri" panose="020F0502020204030204" pitchFamily="34" charset="0"/>
              </a:rPr>
              <a:t>й пример </a:t>
            </a:r>
            <a:r>
              <a:rPr lang="en-US" sz="2200" b="1" dirty="0">
                <a:latin typeface="Bankir-Retro" panose="02000606050000020004" pitchFamily="2" charset="0"/>
                <a:ea typeface="Calibri" panose="020F0502020204030204" pitchFamily="34" charset="0"/>
              </a:rPr>
              <a:t>JAVASCRIPT</a:t>
            </a:r>
            <a:r>
              <a:rPr lang="ru-RU" sz="2200" b="1" dirty="0">
                <a:latin typeface="Bankir-Retro" panose="02000606050000020004" pitchFamily="2" charset="0"/>
                <a:ea typeface="Calibri" panose="020F0502020204030204" pitchFamily="34" charset="0"/>
              </a:rPr>
              <a:t> выводит в консоль сообщение «Привет, Анна»:</a:t>
            </a:r>
            <a:endParaRPr lang="ru-RU" sz="2200" b="1" dirty="0">
              <a:effectLst/>
              <a:latin typeface="Bankir-Retro" panose="02000606050000020004" pitchFamily="2" charset="0"/>
              <a:ea typeface="Calibri" panose="020F050202020403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470CC86-C51D-4900-976A-284798FEB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F107631-8160-458E-95DF-CC68573BC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BB7044D-1CBA-46EA-BC72-2E6A854E6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7332F-5362-4ACD-A96F-9D0F8184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284"/>
            <a:ext cx="12192000" cy="2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6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1053</Words>
  <Application>Microsoft Office PowerPoint</Application>
  <PresentationFormat>Широкоэкранный</PresentationFormat>
  <Paragraphs>111</Paragraphs>
  <Slides>15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Bankir-Retro</vt:lpstr>
      <vt:lpstr>Calibri</vt:lpstr>
      <vt:lpstr>Calibri Light</vt:lpstr>
      <vt:lpstr>Wingdings</vt:lpstr>
      <vt:lpstr>Тема Office</vt:lpstr>
      <vt:lpstr> ИНДИВИДУАЛЬНЫЙ ПРОЕКТ   НА ТЕМУ: «Проектирование и разработка веб-сайта» </vt:lpstr>
      <vt:lpstr>ЦЕЛЬ И ЗАДАЧИ</vt:lpstr>
      <vt:lpstr>ОЖИДАЕМЫЕ РЕЗУЛЬТАТЫ САЙТА</vt:lpstr>
      <vt:lpstr>ДОМЕННОЕ ИМЯ</vt:lpstr>
      <vt:lpstr>ВЕБ-РАЗРАБОТКА</vt:lpstr>
      <vt:lpstr>ЧТО ТАКОЕ FRONDEND и BACKEND</vt:lpstr>
      <vt:lpstr>HTML</vt:lpstr>
      <vt:lpstr>CSS</vt:lpstr>
      <vt:lpstr>JAVASCRIPT</vt:lpstr>
      <vt:lpstr>ВЫБОР ИНСТРУМЕНТОВ</vt:lpstr>
      <vt:lpstr>РАЗРАБОТКА САЙТА</vt:lpstr>
      <vt:lpstr>ВЫБОР ХОСТИНГА</vt:lpstr>
      <vt:lpstr>ЗАГРУЗКА САЙТА НА ХОСТИНГ</vt:lpstr>
      <vt:lpstr>ЗАКЛЮЧЕНИЕ</vt:lpstr>
      <vt:lpstr>СПИСОК ИСПОЛЬЗОВАННОЙ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«Проектирование и разработка веб-сайта» </dc:title>
  <dc:creator>Администратор Авирлус</dc:creator>
  <cp:lastModifiedBy>Администратор Авирлус</cp:lastModifiedBy>
  <cp:revision>64</cp:revision>
  <dcterms:created xsi:type="dcterms:W3CDTF">2024-04-18T04:47:58Z</dcterms:created>
  <dcterms:modified xsi:type="dcterms:W3CDTF">2024-05-13T15:18:06Z</dcterms:modified>
</cp:coreProperties>
</file>